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7"/>
  </p:notesMasterIdLst>
  <p:sldIdLst>
    <p:sldId id="256" r:id="rId2"/>
    <p:sldId id="262" r:id="rId3"/>
    <p:sldId id="315" r:id="rId4"/>
    <p:sldId id="313" r:id="rId5"/>
    <p:sldId id="314" r:id="rId6"/>
  </p:sldIdLst>
  <p:sldSz cx="9144000" cy="5143500" type="screen16x9"/>
  <p:notesSz cx="6858000" cy="9144000"/>
  <p:embeddedFontLst>
    <p:embeddedFont>
      <p:font typeface="Albert Sans" panose="020B0604020202020204" charset="0"/>
      <p:regular r:id="rId8"/>
      <p:bold r:id="rId9"/>
      <p:italic r:id="rId10"/>
      <p:boldItalic r:id="rId11"/>
    </p:embeddedFont>
    <p:embeddedFont>
      <p:font typeface="Alexandria Medium" panose="020B0604020202020204" charset="-78"/>
      <p:regular r:id="rId12"/>
      <p:bold r:id="rId13"/>
    </p:embeddedFont>
    <p:embeddedFont>
      <p:font typeface="Cambria" panose="02040503050406030204" pitchFamily="18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F4E61CE-5F43-4699-94FE-B63E28CA063D}">
  <a:tblStyle styleId="{DF4E61CE-5F43-4699-94FE-B63E28CA06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8E52402-8C6B-4D2B-9125-7DF89179E9B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58abb5f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58abb5f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58abb5fb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558abb5fb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58abb5fb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558abb5fb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6208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58abb5fb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558abb5fb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175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58abb5fb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558abb5fb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762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1750" y="1958600"/>
            <a:ext cx="4280100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11897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50466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l="-6643" t="13471" r="27548" b="-35825"/>
          <a:stretch/>
        </p:blipFill>
        <p:spPr>
          <a:xfrm flipH="1">
            <a:off x="-10680" y="-2437"/>
            <a:ext cx="33212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10680" y="-2437"/>
            <a:ext cx="9144080" cy="51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083700"/>
            <a:ext cx="7713900" cy="3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76" r:id="rId4"/>
    <p:sldLayoutId id="2147483677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>
            <a:spLocks noGrp="1"/>
          </p:cNvSpPr>
          <p:nvPr>
            <p:ph type="ctrTitle"/>
          </p:nvPr>
        </p:nvSpPr>
        <p:spPr>
          <a:xfrm>
            <a:off x="811502" y="2812245"/>
            <a:ext cx="8191181" cy="2023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/>
              <a:t>Bot Detection and EDD Review</a:t>
            </a:r>
            <a:endParaRPr sz="6000" b="1" dirty="0"/>
          </a:p>
        </p:txBody>
      </p:sp>
      <p:sp>
        <p:nvSpPr>
          <p:cNvPr id="191" name="Google Shape;191;p35"/>
          <p:cNvSpPr txBox="1">
            <a:spLocks noGrp="1"/>
          </p:cNvSpPr>
          <p:nvPr>
            <p:ph type="subTitle" idx="1"/>
          </p:nvPr>
        </p:nvSpPr>
        <p:spPr>
          <a:xfrm>
            <a:off x="5515085" y="413897"/>
            <a:ext cx="3539200" cy="4066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Anastasia </a:t>
            </a:r>
            <a:r>
              <a:rPr lang="en-US" dirty="0" err="1"/>
              <a:t>Bogacheva</a:t>
            </a:r>
            <a:endParaRPr lang="en-US" dirty="0"/>
          </a:p>
        </p:txBody>
      </p:sp>
      <p:sp>
        <p:nvSpPr>
          <p:cNvPr id="7" name="Google Shape;190;p35">
            <a:extLst>
              <a:ext uri="{FF2B5EF4-FFF2-40B4-BE49-F238E27FC236}">
                <a16:creationId xmlns:a16="http://schemas.microsoft.com/office/drawing/2014/main" id="{67EA8E24-5B1B-4523-BCAC-E2DEE8B63CC8}"/>
              </a:ext>
            </a:extLst>
          </p:cNvPr>
          <p:cNvSpPr txBox="1">
            <a:spLocks/>
          </p:cNvSpPr>
          <p:nvPr/>
        </p:nvSpPr>
        <p:spPr>
          <a:xfrm>
            <a:off x="811502" y="2288084"/>
            <a:ext cx="7027400" cy="567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90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lexandria Medium"/>
              <a:buNone/>
              <a:defRPr sz="52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r>
              <a:rPr lang="en-US" sz="2400" dirty="0"/>
              <a:t>Data Analyst Risk &amp; Compliance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BAFA69E-9BCF-41AC-A7ED-BD54E749A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311" y="222377"/>
            <a:ext cx="2875606" cy="7897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>
            <a:spLocks noGrp="1"/>
          </p:cNvSpPr>
          <p:nvPr>
            <p:ph type="subTitle" idx="1"/>
          </p:nvPr>
        </p:nvSpPr>
        <p:spPr>
          <a:xfrm>
            <a:off x="590408" y="1656417"/>
            <a:ext cx="8329147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b="1" dirty="0"/>
              <a:t>Objective</a:t>
            </a:r>
            <a:r>
              <a:rPr lang="en-US" sz="1600" dirty="0"/>
              <a:t>: Identify suspected bot registrations based on form submission patterns.</a:t>
            </a:r>
          </a:p>
          <a:p>
            <a:endParaRPr lang="en-US" sz="1600" b="1" dirty="0"/>
          </a:p>
          <a:p>
            <a:r>
              <a:rPr lang="en-US" sz="1600" b="1" dirty="0"/>
              <a:t>Key Indicators</a:t>
            </a:r>
            <a:r>
              <a:rPr lang="en-US" sz="16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Very short average time</a:t>
            </a:r>
            <a:r>
              <a:rPr lang="en-US" sz="1600" dirty="0"/>
              <a:t> between steps (e.g., &lt; 20 seconds)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Low standard deviation</a:t>
            </a:r>
            <a:r>
              <a:rPr lang="en-US" sz="1600" dirty="0"/>
              <a:t> in timing – consistent behavior = automation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Total registration time</a:t>
            </a:r>
            <a:r>
              <a:rPr lang="en-US" sz="1600" dirty="0"/>
              <a:t> under 10 seconds</a:t>
            </a:r>
          </a:p>
          <a:p>
            <a:endParaRPr lang="en-US" sz="1600" b="1" dirty="0"/>
          </a:p>
          <a:p>
            <a:r>
              <a:rPr lang="en-US" sz="1600" b="1" dirty="0"/>
              <a:t>Techniques</a:t>
            </a:r>
            <a:r>
              <a:rPr lang="en-US" sz="1600" dirty="0"/>
              <a:t>: SQL &amp; Python Pandas Analysis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1D4A9B-33B7-4752-A6B5-DA0728FBE6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219" t="23111" r="7980" b="24202"/>
          <a:stretch/>
        </p:blipFill>
        <p:spPr>
          <a:xfrm>
            <a:off x="7830590" y="201388"/>
            <a:ext cx="1005839" cy="1015180"/>
          </a:xfrm>
          <a:prstGeom prst="rect">
            <a:avLst/>
          </a:prstGeom>
        </p:spPr>
      </p:pic>
      <p:sp>
        <p:nvSpPr>
          <p:cNvPr id="250" name="Google Shape;250;p41"/>
          <p:cNvSpPr txBox="1">
            <a:spLocks noGrp="1"/>
          </p:cNvSpPr>
          <p:nvPr>
            <p:ph type="title"/>
          </p:nvPr>
        </p:nvSpPr>
        <p:spPr>
          <a:xfrm>
            <a:off x="590408" y="535000"/>
            <a:ext cx="7838592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Bot Detection Strategy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1D4A9B-33B7-4752-A6B5-DA0728FBE6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219" t="23111" r="7980" b="24202"/>
          <a:stretch/>
        </p:blipFill>
        <p:spPr>
          <a:xfrm>
            <a:off x="7830590" y="201388"/>
            <a:ext cx="1005839" cy="1015180"/>
          </a:xfrm>
          <a:prstGeom prst="rect">
            <a:avLst/>
          </a:prstGeom>
        </p:spPr>
      </p:pic>
      <p:sp>
        <p:nvSpPr>
          <p:cNvPr id="250" name="Google Shape;250;p41"/>
          <p:cNvSpPr txBox="1">
            <a:spLocks noGrp="1"/>
          </p:cNvSpPr>
          <p:nvPr>
            <p:ph type="title"/>
          </p:nvPr>
        </p:nvSpPr>
        <p:spPr>
          <a:xfrm>
            <a:off x="496613" y="535000"/>
            <a:ext cx="7932387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Findings – Suspected Bots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2204B72-039C-46F7-AAB0-C1F6C8DC4D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614" y="1134504"/>
            <a:ext cx="2849705" cy="1856626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F78696E-F6BB-49FA-BC08-14444B3B15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613" y="3114543"/>
            <a:ext cx="2849705" cy="18697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494DFD-A98E-4254-8CEF-8A8427DFD47C}"/>
              </a:ext>
            </a:extLst>
          </p:cNvPr>
          <p:cNvSpPr txBox="1"/>
          <p:nvPr/>
        </p:nvSpPr>
        <p:spPr>
          <a:xfrm>
            <a:off x="3511683" y="1550180"/>
            <a:ext cx="5375501" cy="3298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0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To detect suspected bots, we analyzed the average time between registration steps for each user. </a:t>
            </a:r>
          </a:p>
          <a:p>
            <a:pPr marL="228600" indent="-228600">
              <a:spcAft>
                <a:spcPts val="1000"/>
              </a:spcAft>
              <a:buAutoNum type="arabicPeriod"/>
            </a:pPr>
            <a:r>
              <a:rPr lang="en-US" sz="10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Histogram: Average Step Time per User. The KDE curve (blue) illustrates the density of user behavior. The red dashed line at 22 seconds marks the IQR-based lower bound threshold for detecting anomalies.</a:t>
            </a:r>
          </a:p>
          <a:p>
            <a:pPr marL="228600" indent="-228600">
              <a:spcAft>
                <a:spcPts val="1000"/>
              </a:spcAft>
              <a:buAutoNum type="arabicPeriod"/>
            </a:pPr>
            <a:r>
              <a:rPr lang="en-US" sz="10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2. Scatter Plot: Average Time vs Standard Deviation. This plot provides a two-dimensional view of user behavior by comparing: Average time between steps (X-axis) and Standard deviation of those times - how consistent the user was (Y-axis).</a:t>
            </a:r>
          </a:p>
          <a:p>
            <a:pPr>
              <a:spcAft>
                <a:spcPts val="1000"/>
              </a:spcAft>
            </a:pPr>
            <a:r>
              <a:rPr lang="en-US" sz="10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Together, these plots clearly highlight outliers who behave too quickly and consistently to be genuine users — strengthening our bot detection model both statistically and visually.</a:t>
            </a:r>
            <a:endParaRPr lang="en-US" sz="1000" b="1" dirty="0">
              <a:solidFill>
                <a:schemeClr val="dk1"/>
              </a:solidFill>
              <a:latin typeface="Albert Sans" panose="020B0604020202020204" charset="0"/>
              <a:ea typeface="Calibri" panose="020F0502020204030204" pitchFamily="34" charset="0"/>
              <a:cs typeface="Arial" panose="020B0604020202020204" pitchFamily="34" charset="0"/>
              <a:sym typeface="Albert Sans"/>
            </a:endParaRPr>
          </a:p>
          <a:p>
            <a:pPr>
              <a:spcAft>
                <a:spcPts val="1000"/>
              </a:spcAft>
            </a:pPr>
            <a:r>
              <a:rPr lang="en-US" sz="1000" b="1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These users had:</a:t>
            </a:r>
            <a:endParaRPr lang="ru-RU" sz="10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171450" lvl="1" indent="-1714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Average time between 0.76 and 0.95 seconds</a:t>
            </a:r>
            <a:endParaRPr lang="ru-RU" sz="10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171450" lvl="1" indent="-1714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Very low standard deviation in timing (e.g., 0.05 – 0.23s)</a:t>
            </a:r>
            <a:endParaRPr lang="ru-RU" sz="10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171450" lvl="1" indent="-1714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All completed 3 steps in rapid, consistent succession.</a:t>
            </a:r>
            <a:endParaRPr lang="ru-RU" sz="10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3D0A2F-58EA-4E1A-B5C8-103A2BE03CFD}"/>
              </a:ext>
            </a:extLst>
          </p:cNvPr>
          <p:cNvSpPr txBox="1"/>
          <p:nvPr/>
        </p:nvSpPr>
        <p:spPr>
          <a:xfrm>
            <a:off x="3511683" y="114203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400" b="1" dirty="0">
                <a:solidFill>
                  <a:schemeClr val="dk1"/>
                </a:solidFill>
                <a:latin typeface="Albert Sans"/>
                <a:sym typeface="Albert Sans"/>
              </a:rPr>
              <a:t>Detected Bots: </a:t>
            </a:r>
            <a:r>
              <a:rPr lang="en-US" sz="1400" dirty="0">
                <a:solidFill>
                  <a:schemeClr val="dk1"/>
                </a:solidFill>
                <a:latin typeface="Albert Sans"/>
                <a:sym typeface="Albert Sans"/>
              </a:rPr>
              <a:t>4 users</a:t>
            </a:r>
            <a:endParaRPr lang="ru-RU" sz="1400" dirty="0">
              <a:solidFill>
                <a:schemeClr val="dk1"/>
              </a:solidFill>
              <a:sym typeface="Albert Sans"/>
            </a:endParaRPr>
          </a:p>
        </p:txBody>
      </p:sp>
    </p:spTree>
    <p:extLst>
      <p:ext uri="{BB962C8B-B14F-4D97-AF65-F5344CB8AC3E}">
        <p14:creationId xmlns:p14="http://schemas.microsoft.com/office/powerpoint/2010/main" val="3774183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>
            <a:spLocks noGrp="1"/>
          </p:cNvSpPr>
          <p:nvPr>
            <p:ph type="subTitle" idx="1"/>
          </p:nvPr>
        </p:nvSpPr>
        <p:spPr>
          <a:xfrm>
            <a:off x="590408" y="1656417"/>
            <a:ext cx="8329147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b="1" dirty="0"/>
              <a:t>Policy</a:t>
            </a:r>
            <a:r>
              <a:rPr lang="en-US" sz="1600" dirty="0"/>
              <a:t>: EDD (Enhanced Due Diligence procedure — a comprehensive review of customer information review) must occur before user loads $1000.</a:t>
            </a:r>
          </a:p>
          <a:p>
            <a:endParaRPr lang="en-US" sz="1600" b="1" dirty="0"/>
          </a:p>
          <a:p>
            <a:r>
              <a:rPr lang="en-US" sz="1600" b="1" dirty="0"/>
              <a:t>Approach</a:t>
            </a:r>
            <a:r>
              <a:rPr lang="en-US" sz="16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Cumulative sum of transactions per user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Compare first time they cross $1000 vs review date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Flag users where review is after the threshold</a:t>
            </a:r>
          </a:p>
          <a:p>
            <a:endParaRPr lang="en-US" sz="1600" b="1" dirty="0"/>
          </a:p>
          <a:p>
            <a:r>
              <a:rPr lang="en-US" sz="1600" b="1" dirty="0"/>
              <a:t>Techniques</a:t>
            </a:r>
            <a:r>
              <a:rPr lang="en-US" sz="1600" dirty="0"/>
              <a:t>: SQL &amp; Python Pandas Analysis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1D4A9B-33B7-4752-A6B5-DA0728FBE6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219" t="23111" r="7980" b="24202"/>
          <a:stretch/>
        </p:blipFill>
        <p:spPr>
          <a:xfrm>
            <a:off x="7830590" y="201388"/>
            <a:ext cx="1005839" cy="1015180"/>
          </a:xfrm>
          <a:prstGeom prst="rect">
            <a:avLst/>
          </a:prstGeom>
        </p:spPr>
      </p:pic>
      <p:sp>
        <p:nvSpPr>
          <p:cNvPr id="250" name="Google Shape;250;p41"/>
          <p:cNvSpPr txBox="1">
            <a:spLocks noGrp="1"/>
          </p:cNvSpPr>
          <p:nvPr>
            <p:ph type="title"/>
          </p:nvPr>
        </p:nvSpPr>
        <p:spPr>
          <a:xfrm>
            <a:off x="590408" y="535000"/>
            <a:ext cx="7838592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EDD Timing Compliance</a:t>
            </a:r>
          </a:p>
        </p:txBody>
      </p:sp>
    </p:spTree>
    <p:extLst>
      <p:ext uri="{BB962C8B-B14F-4D97-AF65-F5344CB8AC3E}">
        <p14:creationId xmlns:p14="http://schemas.microsoft.com/office/powerpoint/2010/main" val="72801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20CFCEF-74E8-41E5-9E65-C0F6F926AE33}"/>
              </a:ext>
            </a:extLst>
          </p:cNvPr>
          <p:cNvSpPr txBox="1"/>
          <p:nvPr/>
        </p:nvSpPr>
        <p:spPr>
          <a:xfrm>
            <a:off x="565327" y="1620356"/>
            <a:ext cx="5338859" cy="3082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lvl="0" indent="-228600">
              <a:spcAft>
                <a:spcPts val="1000"/>
              </a:spcAft>
              <a:buFont typeface="+mj-lt"/>
              <a:buAutoNum type="arabicPeriod"/>
            </a:pPr>
            <a:r>
              <a:rPr lang="en-US" sz="12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Two customers were flagged as having their EDD review after crossing the $1000 threshold.                                                                                             They loaded over $1000 into their account before the EDD review was completed, which violates the policy.</a:t>
            </a:r>
            <a:endParaRPr lang="en-GB" sz="12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28600" lvl="0" indent="-228600">
              <a:spcAft>
                <a:spcPts val="1000"/>
              </a:spcAft>
              <a:buFont typeface="+mj-lt"/>
              <a:buAutoNum type="arabicPeriod"/>
            </a:pPr>
            <a:endParaRPr lang="en-US" sz="100" dirty="0">
              <a:effectLst/>
              <a:latin typeface="Albert Sans" panose="020B060402020202020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28600" lvl="0" indent="-228600">
              <a:spcAft>
                <a:spcPts val="1000"/>
              </a:spcAft>
              <a:buFont typeface="+mj-lt"/>
              <a:buAutoNum type="arabicPeriod"/>
            </a:pPr>
            <a:r>
              <a:rPr lang="en-US" sz="12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Compliance Breakdown</a:t>
            </a:r>
            <a:endParaRPr lang="ru-RU" sz="12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1" indent="-342900"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4 users had their EDD review on time</a:t>
            </a:r>
            <a:endParaRPr lang="ru-RU" sz="12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1" indent="-342900"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2 users had late EDD reviews</a:t>
            </a:r>
          </a:p>
          <a:p>
            <a:pPr marL="342900" lvl="1" indent="-342900"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GB" sz="1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28600" lvl="1" indent="-228600">
              <a:spcAft>
                <a:spcPts val="1000"/>
              </a:spcAft>
              <a:buFont typeface="+mj-lt"/>
              <a:buAutoNum type="arabicPeriod" startAt="3"/>
            </a:pPr>
            <a:r>
              <a:rPr lang="en-US" sz="12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EDD Delay Insight</a:t>
            </a:r>
            <a:endParaRPr lang="ru-RU" sz="12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en-US" sz="1200" dirty="0">
                <a:effectLst/>
                <a:latin typeface="Albert San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The delay between crossing $1000 and EDD review                                            ranged from a few hours to over a day, depending on                                                 the customer.</a:t>
            </a:r>
            <a:endParaRPr lang="ru-RU" sz="12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1D4A9B-33B7-4752-A6B5-DA0728FBE6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219" t="23111" r="7980" b="24202"/>
          <a:stretch/>
        </p:blipFill>
        <p:spPr>
          <a:xfrm>
            <a:off x="7830590" y="201388"/>
            <a:ext cx="1005839" cy="1015180"/>
          </a:xfrm>
          <a:prstGeom prst="rect">
            <a:avLst/>
          </a:prstGeom>
        </p:spPr>
      </p:pic>
      <p:sp>
        <p:nvSpPr>
          <p:cNvPr id="250" name="Google Shape;250;p41"/>
          <p:cNvSpPr txBox="1">
            <a:spLocks noGrp="1"/>
          </p:cNvSpPr>
          <p:nvPr>
            <p:ph type="title"/>
          </p:nvPr>
        </p:nvSpPr>
        <p:spPr>
          <a:xfrm>
            <a:off x="496613" y="535000"/>
            <a:ext cx="7932387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Findings – EDD Violations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16C034-DFC2-41D6-8BFF-D6A850694038}"/>
              </a:ext>
            </a:extLst>
          </p:cNvPr>
          <p:cNvSpPr txBox="1"/>
          <p:nvPr/>
        </p:nvSpPr>
        <p:spPr>
          <a:xfrm>
            <a:off x="565327" y="116599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Albert Sans"/>
                <a:sym typeface="Albert Sans"/>
              </a:rPr>
              <a:t>Violators Identified: 2</a:t>
            </a:r>
            <a:r>
              <a:rPr lang="en-US" dirty="0">
                <a:solidFill>
                  <a:schemeClr val="dk1"/>
                </a:solidFill>
                <a:latin typeface="Albert Sans"/>
                <a:sym typeface="Albert Sans"/>
              </a:rPr>
              <a:t> users</a:t>
            </a:r>
            <a:endParaRPr lang="ru-RU" dirty="0">
              <a:solidFill>
                <a:schemeClr val="dk1"/>
              </a:solidFill>
              <a:sym typeface="Albert San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9D8C65-6C64-48DD-8947-C8C0EF35F5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9699" y="1165996"/>
            <a:ext cx="2656730" cy="19634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B93B2C5-3E53-4D61-9115-BCE3ADCEDB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7100" y="3147462"/>
            <a:ext cx="3549329" cy="189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73542"/>
      </p:ext>
    </p:extLst>
  </p:cSld>
  <p:clrMapOvr>
    <a:masterClrMapping/>
  </p:clrMapOvr>
</p:sld>
</file>

<file path=ppt/theme/theme1.xml><?xml version="1.0" encoding="utf-8"?>
<a:theme xmlns:a="http://schemas.openxmlformats.org/drawingml/2006/main" name="Lead Funnel by Slidesgo">
  <a:themeElements>
    <a:clrScheme name="Simple Light">
      <a:dk1>
        <a:srgbClr val="15110E"/>
      </a:dk1>
      <a:lt1>
        <a:srgbClr val="FFFAF6"/>
      </a:lt1>
      <a:dk2>
        <a:srgbClr val="C2E5F5"/>
      </a:dk2>
      <a:lt2>
        <a:srgbClr val="5296B8"/>
      </a:lt2>
      <a:accent1>
        <a:srgbClr val="13566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10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391</Words>
  <Application>Microsoft Office PowerPoint</Application>
  <PresentationFormat>Экран (16:9)</PresentationFormat>
  <Paragraphs>41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</vt:lpstr>
      <vt:lpstr>Alexandria Medium</vt:lpstr>
      <vt:lpstr>Symbol</vt:lpstr>
      <vt:lpstr>Albert Sans</vt:lpstr>
      <vt:lpstr>Cambria</vt:lpstr>
      <vt:lpstr>Lead Funnel by Slidesgo</vt:lpstr>
      <vt:lpstr>Bot Detection and EDD Review</vt:lpstr>
      <vt:lpstr>Bot Detection Strategy</vt:lpstr>
      <vt:lpstr>Findings – Suspected Bots</vt:lpstr>
      <vt:lpstr>EDD Timing Compliance</vt:lpstr>
      <vt:lpstr>Findings – EDD Violations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Bot Detection and EDD Review</dc:title>
  <dc:creator>u2be</dc:creator>
  <cp:lastModifiedBy>Анастасия Богачева</cp:lastModifiedBy>
  <cp:revision>25</cp:revision>
  <dcterms:modified xsi:type="dcterms:W3CDTF">2025-04-22T22:17:35Z</dcterms:modified>
</cp:coreProperties>
</file>